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" roundtripDataSignature="AMtx7miNKfQD473XLVAUC9j/6lAzLOrY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84218"/>
  </p:normalViewPr>
  <p:slideViewPr>
    <p:cSldViewPr snapToGrid="0" snapToObjects="1">
      <p:cViewPr varScale="1">
        <p:scale>
          <a:sx n="107" d="100"/>
          <a:sy n="107" d="100"/>
        </p:scale>
        <p:origin x="128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5" Type="http://schemas.openxmlformats.org/officeDocument/2006/relationships/notesMaster" Target="notesMasters/notesMaster1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887fb29d6e_1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g887fb29d6e_1_1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87" name="Google Shape;87;g887fb29d6e_1_1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8b318b7c9d_4_1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4" name="Google Shape;114;g8b318b7c9d_4_10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15" name="Google Shape;115;g8b318b7c9d_4_10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g8b08965eae_2_6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dirty="0"/>
          </a:p>
        </p:txBody>
      </p:sp>
      <p:sp>
        <p:nvSpPr>
          <p:cNvPr id="163" name="Google Shape;163;g8b08965eae_2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1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3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1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1" name="Google Shape;41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15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8" name="Google Shape;48;p15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2" name="Google Shape;62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9" name="Google Shape;69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887fb29d6e_1_11"/>
          <p:cNvSpPr txBox="1"/>
          <p:nvPr/>
        </p:nvSpPr>
        <p:spPr>
          <a:xfrm>
            <a:off x="4283150" y="39825"/>
            <a:ext cx="4267800" cy="9537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Can r</a:t>
            </a:r>
            <a:r>
              <a:rPr lang="en-US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esearch be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delayed until more is known about risk of human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to</a:t>
            </a: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-</a:t>
            </a:r>
            <a:r>
              <a:rPr lang="en-US" sz="180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bat transmission of SARS-CoV-2? </a:t>
            </a:r>
            <a:endParaRPr sz="180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g887fb29d6e_1_11"/>
          <p:cNvSpPr txBox="1"/>
          <p:nvPr/>
        </p:nvSpPr>
        <p:spPr>
          <a:xfrm>
            <a:off x="1699650" y="1960273"/>
            <a:ext cx="3464400" cy="10335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Can 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close h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uman-to-bat 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contact and 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bat handling </a:t>
            </a:r>
            <a:r>
              <a:rPr lang="en-US" sz="1800" i="0" u="none" strike="noStrike" cap="none" dirty="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activities can be replaced with alternatives</a:t>
            </a: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?</a:t>
            </a:r>
            <a:endParaRPr sz="1800" i="0" u="none" strike="noStrike" cap="non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1" name="Google Shape;91;g887fb29d6e_1_11"/>
          <p:cNvSpPr txBox="1"/>
          <p:nvPr/>
        </p:nvSpPr>
        <p:spPr>
          <a:xfrm>
            <a:off x="222000" y="5390525"/>
            <a:ext cx="3762900" cy="12405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Implement reductions to minimize exposure, including: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number of sites and bats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reduce size of research team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g887fb29d6e_1_11"/>
          <p:cNvSpPr txBox="1"/>
          <p:nvPr/>
        </p:nvSpPr>
        <p:spPr>
          <a:xfrm>
            <a:off x="8010475" y="3963775"/>
            <a:ext cx="3864000" cy="810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REPLACE</a:t>
            </a:r>
            <a:r>
              <a:rPr lang="en-US" sz="1800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800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a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lternative research activities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g887fb29d6e_1_11"/>
          <p:cNvSpPr txBox="1"/>
          <p:nvPr/>
        </p:nvSpPr>
        <p:spPr>
          <a:xfrm>
            <a:off x="7978900" y="1972125"/>
            <a:ext cx="3762900" cy="12624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ssess in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3-6 months  </a:t>
            </a: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and/or 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new information or recommendations available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g887fb29d6e_1_11"/>
          <p:cNvSpPr txBox="1"/>
          <p:nvPr/>
        </p:nvSpPr>
        <p:spPr>
          <a:xfrm>
            <a:off x="0" y="-75"/>
            <a:ext cx="2959500" cy="1033500"/>
          </a:xfrm>
          <a:prstGeom prst="rect">
            <a:avLst/>
          </a:prstGeom>
          <a:solidFill>
            <a:srgbClr val="BBD6EE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MINIMIZE research activities through prioritization, delay, replacement, or reduction</a:t>
            </a:r>
            <a:endParaRPr sz="20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g887fb29d6e_1_11"/>
          <p:cNvSpPr/>
          <p:nvPr/>
        </p:nvSpPr>
        <p:spPr>
          <a:xfrm>
            <a:off x="9488788" y="1193863"/>
            <a:ext cx="743100" cy="444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g887fb29d6e_1_11"/>
          <p:cNvSpPr/>
          <p:nvPr/>
        </p:nvSpPr>
        <p:spPr>
          <a:xfrm>
            <a:off x="3016650" y="1193873"/>
            <a:ext cx="844500" cy="444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7" name="Google Shape;97;g887fb29d6e_1_11"/>
          <p:cNvCxnSpPr>
            <a:stCxn id="95" idx="2"/>
            <a:endCxn id="93" idx="0"/>
          </p:cNvCxnSpPr>
          <p:nvPr/>
        </p:nvCxnSpPr>
        <p:spPr>
          <a:xfrm>
            <a:off x="9860338" y="1638463"/>
            <a:ext cx="0" cy="3336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98" name="Google Shape;98;g887fb29d6e_1_11"/>
          <p:cNvSpPr/>
          <p:nvPr/>
        </p:nvSpPr>
        <p:spPr>
          <a:xfrm>
            <a:off x="222000" y="3560950"/>
            <a:ext cx="3762900" cy="126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Research is essential and urgent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 alternatives are acceptable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9" name="Google Shape;99;g887fb29d6e_1_11"/>
          <p:cNvCxnSpPr>
            <a:stCxn id="96" idx="2"/>
            <a:endCxn id="90" idx="0"/>
          </p:cNvCxnSpPr>
          <p:nvPr/>
        </p:nvCxnSpPr>
        <p:spPr>
          <a:xfrm flipH="1">
            <a:off x="3432000" y="1638473"/>
            <a:ext cx="6900" cy="321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00" name="Google Shape;100;g887fb29d6e_1_11"/>
          <p:cNvSpPr/>
          <p:nvPr/>
        </p:nvSpPr>
        <p:spPr>
          <a:xfrm>
            <a:off x="4405675" y="3546800"/>
            <a:ext cx="3260100" cy="16296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Alternative methods include: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acoustic surveys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emergence counts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observational approaches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1" name="Google Shape;101;g887fb29d6e_1_11"/>
          <p:cNvCxnSpPr>
            <a:stCxn id="90" idx="2"/>
            <a:endCxn id="100" idx="0"/>
          </p:cNvCxnSpPr>
          <p:nvPr/>
        </p:nvCxnSpPr>
        <p:spPr>
          <a:xfrm rot="-5400000" flipH="1">
            <a:off x="4457400" y="1968223"/>
            <a:ext cx="552900" cy="2604000"/>
          </a:xfrm>
          <a:prstGeom prst="bentConnector3">
            <a:avLst>
              <a:gd name="adj1" fmla="val 50012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2" name="Google Shape;102;g887fb29d6e_1_11"/>
          <p:cNvCxnSpPr>
            <a:stCxn id="90" idx="2"/>
            <a:endCxn id="98" idx="0"/>
          </p:cNvCxnSpPr>
          <p:nvPr/>
        </p:nvCxnSpPr>
        <p:spPr>
          <a:xfrm rot="5400000">
            <a:off x="2484000" y="2613223"/>
            <a:ext cx="567300" cy="1328400"/>
          </a:xfrm>
          <a:prstGeom prst="bentConnector3">
            <a:avLst>
              <a:gd name="adj1" fmla="val 4998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3" name="Google Shape;103;g887fb29d6e_1_11"/>
          <p:cNvCxnSpPr>
            <a:stCxn id="100" idx="3"/>
            <a:endCxn id="92" idx="1"/>
          </p:cNvCxnSpPr>
          <p:nvPr/>
        </p:nvCxnSpPr>
        <p:spPr>
          <a:xfrm>
            <a:off x="7665775" y="4361600"/>
            <a:ext cx="344700" cy="7475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4" name="Google Shape;104;g887fb29d6e_1_11"/>
          <p:cNvCxnSpPr>
            <a:stCxn id="98" idx="2"/>
            <a:endCxn id="91" idx="0"/>
          </p:cNvCxnSpPr>
          <p:nvPr/>
        </p:nvCxnSpPr>
        <p:spPr>
          <a:xfrm>
            <a:off x="2103450" y="4823350"/>
            <a:ext cx="0" cy="5673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05" name="Google Shape;105;g887fb29d6e_1_11"/>
          <p:cNvSpPr txBox="1"/>
          <p:nvPr/>
        </p:nvSpPr>
        <p:spPr>
          <a:xfrm>
            <a:off x="4563900" y="5788475"/>
            <a:ext cx="3203550" cy="4446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Proceed to ASSESS &amp; PROTECT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6" name="Google Shape;106;g887fb29d6e_1_11"/>
          <p:cNvCxnSpPr>
            <a:cxnSpLocks/>
            <a:stCxn id="91" idx="3"/>
            <a:endCxn id="105" idx="1"/>
          </p:cNvCxnSpPr>
          <p:nvPr/>
        </p:nvCxnSpPr>
        <p:spPr>
          <a:xfrm>
            <a:off x="3984900" y="6010775"/>
            <a:ext cx="579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7" name="Google Shape;107;g887fb29d6e_1_11"/>
          <p:cNvCxnSpPr>
            <a:stCxn id="89" idx="1"/>
            <a:endCxn id="96" idx="0"/>
          </p:cNvCxnSpPr>
          <p:nvPr/>
        </p:nvCxnSpPr>
        <p:spPr>
          <a:xfrm flipH="1">
            <a:off x="3438950" y="516675"/>
            <a:ext cx="844200" cy="6771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08" name="Google Shape;108;g887fb29d6e_1_11"/>
          <p:cNvCxnSpPr>
            <a:stCxn id="89" idx="3"/>
            <a:endCxn id="95" idx="0"/>
          </p:cNvCxnSpPr>
          <p:nvPr/>
        </p:nvCxnSpPr>
        <p:spPr>
          <a:xfrm>
            <a:off x="8550950" y="516675"/>
            <a:ext cx="1309500" cy="6771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pic>
        <p:nvPicPr>
          <p:cNvPr id="109" name="Google Shape;109;g887fb29d6e_1_1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0775" y="155050"/>
            <a:ext cx="1206791" cy="1240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g887fb29d6e_1_1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397800" y="5176400"/>
            <a:ext cx="1579776" cy="1579776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g887fb29d6e_1_11"/>
          <p:cNvSpPr txBox="1"/>
          <p:nvPr/>
        </p:nvSpPr>
        <p:spPr>
          <a:xfrm>
            <a:off x="6615250" y="6099350"/>
            <a:ext cx="38640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Full recommendations @ https://tinyurl.com/mapforbats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g8b318b7c9d_4_101"/>
          <p:cNvSpPr txBox="1"/>
          <p:nvPr/>
        </p:nvSpPr>
        <p:spPr>
          <a:xfrm>
            <a:off x="0" y="-29425"/>
            <a:ext cx="2134500" cy="1199400"/>
          </a:xfrm>
          <a:prstGeom prst="rect">
            <a:avLst/>
          </a:prstGeom>
          <a:solidFill>
            <a:srgbClr val="BBD6EE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ASSESS probability you are shedding SARS-CoV-2 and may expose bats</a:t>
            </a:r>
            <a:endParaRPr sz="2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8" name="Google Shape;118;g8b318b7c9d_4_101"/>
          <p:cNvSpPr txBox="1"/>
          <p:nvPr/>
        </p:nvSpPr>
        <p:spPr>
          <a:xfrm>
            <a:off x="3588850" y="83675"/>
            <a:ext cx="4739100" cy="9732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all research team members COVID-19 free? (e.g. negative test result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no known exposure within last 2 weeks)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g8b318b7c9d_4_101"/>
          <p:cNvSpPr txBox="1"/>
          <p:nvPr/>
        </p:nvSpPr>
        <p:spPr>
          <a:xfrm>
            <a:off x="9415700" y="1673600"/>
            <a:ext cx="2734500" cy="65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STOP! Return to MINIMIZE</a:t>
            </a:r>
            <a:endParaRPr sz="1800" b="1" u="sng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DELAY, REPLACE, REDUCE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0" name="Google Shape;120;g8b318b7c9d_4_101"/>
          <p:cNvSpPr txBox="1"/>
          <p:nvPr/>
        </p:nvSpPr>
        <p:spPr>
          <a:xfrm>
            <a:off x="1403275" y="2052953"/>
            <a:ext cx="2554500" cy="9021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Did initial travel to get to your field sites have high risk of exposure?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1" name="Google Shape;121;g8b318b7c9d_4_101"/>
          <p:cNvSpPr txBox="1"/>
          <p:nvPr/>
        </p:nvSpPr>
        <p:spPr>
          <a:xfrm>
            <a:off x="2988400" y="1285975"/>
            <a:ext cx="2822800" cy="65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Quarantine for 14 days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Self-monitor for symptoms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Google Shape;122;g8b318b7c9d_4_101"/>
          <p:cNvSpPr txBox="1"/>
          <p:nvPr/>
        </p:nvSpPr>
        <p:spPr>
          <a:xfrm>
            <a:off x="4732375" y="5865497"/>
            <a:ext cx="2341200" cy="9021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Is there high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local incidence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COVID 19 in the research area?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g8b318b7c9d_4_101"/>
          <p:cNvSpPr/>
          <p:nvPr/>
        </p:nvSpPr>
        <p:spPr>
          <a:xfrm>
            <a:off x="897325" y="3169325"/>
            <a:ext cx="3566400" cy="2265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High exposure travel, includes: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international air travel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long-distance ground travel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public transit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high contact risk with public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limited social distancing while traveling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g8b318b7c9d_4_101"/>
          <p:cNvSpPr/>
          <p:nvPr/>
        </p:nvSpPr>
        <p:spPr>
          <a:xfrm>
            <a:off x="112250" y="4082650"/>
            <a:ext cx="631500" cy="411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g8b318b7c9d_4_101"/>
          <p:cNvSpPr/>
          <p:nvPr/>
        </p:nvSpPr>
        <p:spPr>
          <a:xfrm>
            <a:off x="5720138" y="4729749"/>
            <a:ext cx="648000" cy="363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Google Shape;126;g8b318b7c9d_4_101"/>
          <p:cNvSpPr/>
          <p:nvPr/>
        </p:nvSpPr>
        <p:spPr>
          <a:xfrm>
            <a:off x="4017610" y="2594162"/>
            <a:ext cx="768600" cy="363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g8b318b7c9d_4_101"/>
          <p:cNvSpPr/>
          <p:nvPr/>
        </p:nvSpPr>
        <p:spPr>
          <a:xfrm>
            <a:off x="7936323" y="3492888"/>
            <a:ext cx="648000" cy="4113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g8b318b7c9d_4_101"/>
          <p:cNvSpPr/>
          <p:nvPr/>
        </p:nvSpPr>
        <p:spPr>
          <a:xfrm>
            <a:off x="5870900" y="1247900"/>
            <a:ext cx="3332700" cy="15024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 b="1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One or more team member is: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diagnosed with COVID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exhibiting symptoms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known exposure &lt; 2 weeks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g8b318b7c9d_4_101"/>
          <p:cNvSpPr/>
          <p:nvPr/>
        </p:nvSpPr>
        <p:spPr>
          <a:xfrm>
            <a:off x="2257825" y="745813"/>
            <a:ext cx="845400" cy="4242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0" name="Google Shape;130;g8b318b7c9d_4_101"/>
          <p:cNvCxnSpPr>
            <a:stCxn id="128" idx="3"/>
            <a:endCxn id="119" idx="1"/>
          </p:cNvCxnSpPr>
          <p:nvPr/>
        </p:nvCxnSpPr>
        <p:spPr>
          <a:xfrm>
            <a:off x="9203600" y="1999100"/>
            <a:ext cx="212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31" name="Google Shape;131;g8b318b7c9d_4_101"/>
          <p:cNvCxnSpPr>
            <a:stCxn id="129" idx="2"/>
            <a:endCxn id="120" idx="0"/>
          </p:cNvCxnSpPr>
          <p:nvPr/>
        </p:nvCxnSpPr>
        <p:spPr>
          <a:xfrm>
            <a:off x="2680525" y="1170013"/>
            <a:ext cx="0" cy="8829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32" name="Google Shape;132;g8b318b7c9d_4_101"/>
          <p:cNvCxnSpPr>
            <a:stCxn id="120" idx="2"/>
            <a:endCxn id="123" idx="0"/>
          </p:cNvCxnSpPr>
          <p:nvPr/>
        </p:nvCxnSpPr>
        <p:spPr>
          <a:xfrm>
            <a:off x="2680525" y="2955053"/>
            <a:ext cx="0" cy="214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33" name="Google Shape;133;g8b318b7c9d_4_101"/>
          <p:cNvSpPr txBox="1"/>
          <p:nvPr/>
        </p:nvSpPr>
        <p:spPr>
          <a:xfrm>
            <a:off x="4766888" y="3283491"/>
            <a:ext cx="2554500" cy="9021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you quarantined and self-monitored for symptoms for 14 days?</a:t>
            </a: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34" name="Google Shape;134;g8b318b7c9d_4_101"/>
          <p:cNvCxnSpPr>
            <a:stCxn id="123" idx="3"/>
            <a:endCxn id="133" idx="1"/>
          </p:cNvCxnSpPr>
          <p:nvPr/>
        </p:nvCxnSpPr>
        <p:spPr>
          <a:xfrm rot="10800000" flipH="1">
            <a:off x="4463725" y="3734675"/>
            <a:ext cx="303300" cy="567300"/>
          </a:xfrm>
          <a:prstGeom prst="bentConnector3">
            <a:avLst>
              <a:gd name="adj1" fmla="val 4997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35" name="Google Shape;135;g8b318b7c9d_4_101"/>
          <p:cNvCxnSpPr>
            <a:stCxn id="124" idx="2"/>
            <a:endCxn id="136" idx="1"/>
          </p:cNvCxnSpPr>
          <p:nvPr/>
        </p:nvCxnSpPr>
        <p:spPr>
          <a:xfrm rot="-5400000" flipH="1">
            <a:off x="-17350" y="4939300"/>
            <a:ext cx="1822500" cy="9318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37" name="Google Shape;137;g8b318b7c9d_4_101"/>
          <p:cNvCxnSpPr>
            <a:stCxn id="133" idx="2"/>
            <a:endCxn id="125" idx="0"/>
          </p:cNvCxnSpPr>
          <p:nvPr/>
        </p:nvCxnSpPr>
        <p:spPr>
          <a:xfrm>
            <a:off x="6044138" y="4185591"/>
            <a:ext cx="0" cy="544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38" name="Google Shape;138;g8b318b7c9d_4_101"/>
          <p:cNvCxnSpPr>
            <a:cxnSpLocks/>
            <a:stCxn id="126" idx="0"/>
            <a:endCxn id="121" idx="2"/>
          </p:cNvCxnSpPr>
          <p:nvPr/>
        </p:nvCxnSpPr>
        <p:spPr>
          <a:xfrm flipH="1" flipV="1">
            <a:off x="4399800" y="1936975"/>
            <a:ext cx="2110" cy="657187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39" name="Google Shape;139;g8b318b7c9d_4_101"/>
          <p:cNvSpPr/>
          <p:nvPr/>
        </p:nvSpPr>
        <p:spPr>
          <a:xfrm>
            <a:off x="7936325" y="5771900"/>
            <a:ext cx="648000" cy="363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40" name="Google Shape;140;g8b318b7c9d_4_101"/>
          <p:cNvCxnSpPr>
            <a:stCxn id="118" idx="1"/>
            <a:endCxn id="129" idx="0"/>
          </p:cNvCxnSpPr>
          <p:nvPr/>
        </p:nvCxnSpPr>
        <p:spPr>
          <a:xfrm flipH="1">
            <a:off x="2680450" y="570275"/>
            <a:ext cx="908400" cy="1755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1" name="Google Shape;141;g8b318b7c9d_4_101"/>
          <p:cNvCxnSpPr>
            <a:stCxn id="120" idx="1"/>
            <a:endCxn id="124" idx="0"/>
          </p:cNvCxnSpPr>
          <p:nvPr/>
        </p:nvCxnSpPr>
        <p:spPr>
          <a:xfrm flipH="1">
            <a:off x="427975" y="2504003"/>
            <a:ext cx="975300" cy="15786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2" name="Google Shape;142;g8b318b7c9d_4_101"/>
          <p:cNvCxnSpPr>
            <a:stCxn id="118" idx="3"/>
            <a:endCxn id="128" idx="0"/>
          </p:cNvCxnSpPr>
          <p:nvPr/>
        </p:nvCxnSpPr>
        <p:spPr>
          <a:xfrm flipH="1">
            <a:off x="7537150" y="570275"/>
            <a:ext cx="790800" cy="677700"/>
          </a:xfrm>
          <a:prstGeom prst="bentConnector4">
            <a:avLst>
              <a:gd name="adj1" fmla="val -30112"/>
              <a:gd name="adj2" fmla="val 85895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3" name="Google Shape;143;g8b318b7c9d_4_101"/>
          <p:cNvCxnSpPr>
            <a:stCxn id="133" idx="0"/>
            <a:endCxn id="126" idx="3"/>
          </p:cNvCxnSpPr>
          <p:nvPr/>
        </p:nvCxnSpPr>
        <p:spPr>
          <a:xfrm rot="16200000" flipV="1">
            <a:off x="5161260" y="2400613"/>
            <a:ext cx="507829" cy="1257928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4" name="Google Shape;144;g8b318b7c9d_4_101"/>
          <p:cNvCxnSpPr>
            <a:cxnSpLocks/>
            <a:stCxn id="121" idx="0"/>
            <a:endCxn id="118" idx="2"/>
          </p:cNvCxnSpPr>
          <p:nvPr/>
        </p:nvCxnSpPr>
        <p:spPr>
          <a:xfrm rot="5400000" flipH="1" flipV="1">
            <a:off x="5064550" y="392125"/>
            <a:ext cx="229100" cy="1558600"/>
          </a:xfrm>
          <a:prstGeom prst="bentConnector3">
            <a:avLst>
              <a:gd name="adj1" fmla="val 50000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5" name="Google Shape;145;g8b318b7c9d_4_101"/>
          <p:cNvCxnSpPr>
            <a:cxnSpLocks/>
            <a:stCxn id="139" idx="3"/>
            <a:endCxn id="146" idx="1"/>
          </p:cNvCxnSpPr>
          <p:nvPr/>
        </p:nvCxnSpPr>
        <p:spPr>
          <a:xfrm>
            <a:off x="8584325" y="5953400"/>
            <a:ext cx="247773" cy="444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47" name="Google Shape;147;g8b318b7c9d_4_101"/>
          <p:cNvCxnSpPr>
            <a:stCxn id="122" idx="3"/>
            <a:endCxn id="127" idx="1"/>
          </p:cNvCxnSpPr>
          <p:nvPr/>
        </p:nvCxnSpPr>
        <p:spPr>
          <a:xfrm rot="10800000" flipH="1">
            <a:off x="7073575" y="3698447"/>
            <a:ext cx="862800" cy="2618100"/>
          </a:xfrm>
          <a:prstGeom prst="bentConnector3">
            <a:avLst>
              <a:gd name="adj1" fmla="val 4999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46" name="Google Shape;146;g8b318b7c9d_4_101"/>
          <p:cNvSpPr txBox="1"/>
          <p:nvPr/>
        </p:nvSpPr>
        <p:spPr>
          <a:xfrm>
            <a:off x="8832098" y="5122792"/>
            <a:ext cx="3281500" cy="16701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 u="sng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Proceed to PROTECT: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 team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by following  public health policies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 bats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by adopting practices that reduce bats’ exposure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8" name="Google Shape;148;g8b318b7c9d_4_101"/>
          <p:cNvSpPr txBox="1"/>
          <p:nvPr/>
        </p:nvSpPr>
        <p:spPr>
          <a:xfrm>
            <a:off x="9097325" y="3247500"/>
            <a:ext cx="2734500" cy="9021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Can team monitor and avoid risk of exposure from local community?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g8b318b7c9d_4_101"/>
          <p:cNvSpPr/>
          <p:nvPr/>
        </p:nvSpPr>
        <p:spPr>
          <a:xfrm>
            <a:off x="10142744" y="4452550"/>
            <a:ext cx="648000" cy="3885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0" name="Google Shape;150;g8b318b7c9d_4_101"/>
          <p:cNvCxnSpPr>
            <a:stCxn id="122" idx="3"/>
            <a:endCxn id="139" idx="1"/>
          </p:cNvCxnSpPr>
          <p:nvPr/>
        </p:nvCxnSpPr>
        <p:spPr>
          <a:xfrm rot="10800000" flipH="1">
            <a:off x="7073575" y="5953547"/>
            <a:ext cx="862800" cy="363000"/>
          </a:xfrm>
          <a:prstGeom prst="bentConnector3">
            <a:avLst>
              <a:gd name="adj1" fmla="val 49997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51" name="Google Shape;151;g8b318b7c9d_4_101"/>
          <p:cNvSpPr/>
          <p:nvPr/>
        </p:nvSpPr>
        <p:spPr>
          <a:xfrm>
            <a:off x="10140575" y="2604550"/>
            <a:ext cx="648000" cy="3630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52" name="Google Shape;152;g8b318b7c9d_4_101"/>
          <p:cNvCxnSpPr>
            <a:stCxn id="151" idx="0"/>
            <a:endCxn id="119" idx="2"/>
          </p:cNvCxnSpPr>
          <p:nvPr/>
        </p:nvCxnSpPr>
        <p:spPr>
          <a:xfrm rot="-5400000">
            <a:off x="10483775" y="2305450"/>
            <a:ext cx="279900" cy="3183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53" name="Google Shape;153;g8b318b7c9d_4_101"/>
          <p:cNvCxnSpPr>
            <a:stCxn id="127" idx="3"/>
            <a:endCxn id="148" idx="1"/>
          </p:cNvCxnSpPr>
          <p:nvPr/>
        </p:nvCxnSpPr>
        <p:spPr>
          <a:xfrm>
            <a:off x="8584323" y="3698538"/>
            <a:ext cx="5130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54" name="Google Shape;154;g8b318b7c9d_4_101"/>
          <p:cNvCxnSpPr>
            <a:stCxn id="148" idx="0"/>
            <a:endCxn id="151" idx="2"/>
          </p:cNvCxnSpPr>
          <p:nvPr/>
        </p:nvCxnSpPr>
        <p:spPr>
          <a:xfrm rot="-5400000">
            <a:off x="10324925" y="3107250"/>
            <a:ext cx="279900" cy="600"/>
          </a:xfrm>
          <a:prstGeom prst="bentConnector3">
            <a:avLst>
              <a:gd name="adj1" fmla="val 50009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sp>
        <p:nvSpPr>
          <p:cNvPr id="136" name="Google Shape;136;g8b318b7c9d_4_101"/>
          <p:cNvSpPr txBox="1"/>
          <p:nvPr/>
        </p:nvSpPr>
        <p:spPr>
          <a:xfrm>
            <a:off x="1359925" y="5991050"/>
            <a:ext cx="2641200" cy="6510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Continuously monitor local COVID-19 incidence</a:t>
            </a:r>
            <a:endParaRPr sz="18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5" name="Google Shape;155;g8b318b7c9d_4_101"/>
          <p:cNvCxnSpPr>
            <a:stCxn id="148" idx="2"/>
            <a:endCxn id="149" idx="0"/>
          </p:cNvCxnSpPr>
          <p:nvPr/>
        </p:nvCxnSpPr>
        <p:spPr>
          <a:xfrm>
            <a:off x="10464575" y="4149600"/>
            <a:ext cx="2169" cy="3029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56" name="Google Shape;156;g8b318b7c9d_4_101"/>
          <p:cNvCxnSpPr>
            <a:cxnSpLocks/>
            <a:stCxn id="149" idx="2"/>
            <a:endCxn id="146" idx="0"/>
          </p:cNvCxnSpPr>
          <p:nvPr/>
        </p:nvCxnSpPr>
        <p:spPr>
          <a:xfrm>
            <a:off x="10466744" y="4841050"/>
            <a:ext cx="6104" cy="281742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57" name="Google Shape;157;g8b318b7c9d_4_101"/>
          <p:cNvCxnSpPr>
            <a:stCxn id="125" idx="2"/>
            <a:endCxn id="136" idx="0"/>
          </p:cNvCxnSpPr>
          <p:nvPr/>
        </p:nvCxnSpPr>
        <p:spPr>
          <a:xfrm rot="5400000">
            <a:off x="3913238" y="3860049"/>
            <a:ext cx="898200" cy="3363600"/>
          </a:xfrm>
          <a:prstGeom prst="bentConnector3">
            <a:avLst>
              <a:gd name="adj1" fmla="val 50006"/>
            </a:avLst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58" name="Google Shape;158;g8b318b7c9d_4_101"/>
          <p:cNvCxnSpPr>
            <a:stCxn id="136" idx="3"/>
            <a:endCxn id="122" idx="1"/>
          </p:cNvCxnSpPr>
          <p:nvPr/>
        </p:nvCxnSpPr>
        <p:spPr>
          <a:xfrm>
            <a:off x="4001125" y="6316550"/>
            <a:ext cx="7314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pic>
        <p:nvPicPr>
          <p:cNvPr id="159" name="Google Shape;159;g8b318b7c9d_4_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73800" y="144475"/>
            <a:ext cx="1215900" cy="1249885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g8b318b7c9d_4_101"/>
          <p:cNvSpPr txBox="1"/>
          <p:nvPr/>
        </p:nvSpPr>
        <p:spPr>
          <a:xfrm>
            <a:off x="7073575" y="-2012"/>
            <a:ext cx="38640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Full recommendations @ https://tinyurl.com/mapforbats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8b08965eae_2_68"/>
          <p:cNvSpPr txBox="1"/>
          <p:nvPr/>
        </p:nvSpPr>
        <p:spPr>
          <a:xfrm>
            <a:off x="4947800" y="135650"/>
            <a:ext cx="3815400" cy="923400"/>
          </a:xfrm>
          <a:prstGeom prst="rect">
            <a:avLst/>
          </a:prstGeom>
          <a:solidFill>
            <a:srgbClr val="C4E0B2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Are you conducting </a:t>
            </a:r>
            <a:r>
              <a:rPr lang="en-US"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research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that involves close contact with bats (&lt; 2m) or allows for aerosol build up?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6" name="Google Shape;166;g8b08965eae_2_68"/>
          <p:cNvSpPr txBox="1"/>
          <p:nvPr/>
        </p:nvSpPr>
        <p:spPr>
          <a:xfrm>
            <a:off x="0" y="0"/>
            <a:ext cx="2836800" cy="857700"/>
          </a:xfrm>
          <a:prstGeom prst="rect">
            <a:avLst/>
          </a:prstGeom>
          <a:solidFill>
            <a:srgbClr val="BBD6EE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 bats by adopting practices that reduce bats’ exposure</a:t>
            </a:r>
            <a:endParaRPr sz="2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7" name="Google Shape;167;g8b08965eae_2_68"/>
          <p:cNvSpPr txBox="1"/>
          <p:nvPr/>
        </p:nvSpPr>
        <p:spPr>
          <a:xfrm>
            <a:off x="8474844" y="3964200"/>
            <a:ext cx="3426600" cy="70350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</a:t>
            </a:r>
            <a:r>
              <a:rPr lang="en-US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esearch 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</a:t>
            </a:r>
            <a:r>
              <a:rPr lang="en-US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ctivities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Foll</a:t>
            </a:r>
            <a:r>
              <a:rPr lang="en-US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ow local health policies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8" name="Google Shape;168;g8b08965eae_2_68"/>
          <p:cNvSpPr txBox="1"/>
          <p:nvPr/>
        </p:nvSpPr>
        <p:spPr>
          <a:xfrm>
            <a:off x="251441" y="3964200"/>
            <a:ext cx="6057917" cy="2296450"/>
          </a:xfrm>
          <a:prstGeom prst="rect">
            <a:avLst/>
          </a:prstGeom>
          <a:solidFill>
            <a:srgbClr val="FFC000"/>
          </a:solidFill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2200" b="1" u="sng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PROTECT the BATS</a:t>
            </a:r>
            <a:endParaRPr sz="2200" b="1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Wear a face covering and do not blow on bats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Wear gloves and change/disinfect/clean regularly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Keep your distance when not handling 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Practice hand hygiene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Avoid touching face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55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●"/>
            </a:pPr>
            <a:r>
              <a:rPr lang="en-US" sz="2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Disinfect/clean gear</a:t>
            </a:r>
            <a:endParaRPr sz="2000" b="1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g8b08965eae_2_68"/>
          <p:cNvSpPr/>
          <p:nvPr/>
        </p:nvSpPr>
        <p:spPr>
          <a:xfrm>
            <a:off x="8248024" y="1515450"/>
            <a:ext cx="3863997" cy="1940700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No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latin typeface="Calibri"/>
                <a:ea typeface="Calibri"/>
                <a:cs typeface="Calibri"/>
                <a:sym typeface="Calibri"/>
              </a:rPr>
              <a:t>Research is not in enclosed settings and does not involve close contact with bats, e.g.:</a:t>
            </a:r>
            <a:endParaRPr sz="1800" u="sng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acoustic surveys and monitoring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</a:pPr>
            <a:r>
              <a:rPr lang="en-US" sz="18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external emergence counts</a:t>
            </a:r>
            <a:endParaRPr dirty="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0" name="Google Shape;170;g8b08965eae_2_68"/>
          <p:cNvSpPr/>
          <p:nvPr/>
        </p:nvSpPr>
        <p:spPr>
          <a:xfrm>
            <a:off x="948877" y="1398484"/>
            <a:ext cx="4663045" cy="2133873"/>
          </a:xfrm>
          <a:prstGeom prst="roundRect">
            <a:avLst>
              <a:gd name="adj" fmla="val 16667"/>
            </a:avLst>
          </a:prstGeom>
          <a:solidFill>
            <a:schemeClr val="lt2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Yes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>
                <a:latin typeface="Calibri"/>
                <a:ea typeface="Calibri"/>
                <a:cs typeface="Calibri"/>
                <a:sym typeface="Calibri"/>
              </a:rPr>
              <a:t>Research involves:</a:t>
            </a:r>
            <a:endParaRPr sz="1800" u="sng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Capture and handling of bats </a:t>
            </a:r>
            <a:r>
              <a:rPr lang="en-US" sz="1800" b="1" dirty="0">
                <a:latin typeface="Calibri"/>
                <a:ea typeface="Calibri"/>
                <a:cs typeface="Calibri"/>
                <a:sym typeface="Calibri"/>
              </a:rPr>
              <a:t>and/or</a:t>
            </a:r>
            <a:endParaRPr sz="1800" b="1" dirty="0">
              <a:latin typeface="Calibri"/>
              <a:ea typeface="Calibri"/>
              <a:cs typeface="Calibri"/>
              <a:sym typeface="Calibri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Work in enclosed settings with bats, e.g.: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subterranean surveys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trials in labs/flight cages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-US" sz="1800" dirty="0">
                <a:latin typeface="Calibri"/>
                <a:ea typeface="Calibri"/>
                <a:cs typeface="Calibri"/>
                <a:sym typeface="Calibri"/>
              </a:rPr>
              <a:t>captive colonies</a:t>
            </a:r>
            <a:endParaRPr sz="1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  <p:cxnSp>
        <p:nvCxnSpPr>
          <p:cNvPr id="171" name="Google Shape;171;g8b08965eae_2_68"/>
          <p:cNvCxnSpPr>
            <a:cxnSpLocks/>
            <a:stCxn id="169" idx="2"/>
            <a:endCxn id="167" idx="0"/>
          </p:cNvCxnSpPr>
          <p:nvPr/>
        </p:nvCxnSpPr>
        <p:spPr>
          <a:xfrm>
            <a:off x="10180023" y="3456150"/>
            <a:ext cx="8121" cy="50805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72" name="Google Shape;172;g8b08965eae_2_68"/>
          <p:cNvCxnSpPr>
            <a:cxnSpLocks/>
            <a:stCxn id="165" idx="3"/>
            <a:endCxn id="169" idx="0"/>
          </p:cNvCxnSpPr>
          <p:nvPr/>
        </p:nvCxnSpPr>
        <p:spPr>
          <a:xfrm>
            <a:off x="8763200" y="597350"/>
            <a:ext cx="1416823" cy="918100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73" name="Google Shape;173;g8b08965eae_2_68"/>
          <p:cNvCxnSpPr>
            <a:cxnSpLocks/>
            <a:stCxn id="165" idx="1"/>
            <a:endCxn id="170" idx="0"/>
          </p:cNvCxnSpPr>
          <p:nvPr/>
        </p:nvCxnSpPr>
        <p:spPr>
          <a:xfrm rot="10800000" flipV="1">
            <a:off x="3280400" y="597350"/>
            <a:ext cx="1667400" cy="801134"/>
          </a:xfrm>
          <a:prstGeom prst="bentConnector2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cxnSp>
        <p:nvCxnSpPr>
          <p:cNvPr id="174" name="Google Shape;174;g8b08965eae_2_68"/>
          <p:cNvCxnSpPr>
            <a:cxnSpLocks/>
            <a:stCxn id="170" idx="2"/>
            <a:endCxn id="168" idx="0"/>
          </p:cNvCxnSpPr>
          <p:nvPr/>
        </p:nvCxnSpPr>
        <p:spPr>
          <a:xfrm>
            <a:off x="3280400" y="3532357"/>
            <a:ext cx="0" cy="431843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lg" len="lg"/>
            <a:tailEnd type="stealth" w="lg" len="lg"/>
          </a:ln>
        </p:spPr>
      </p:cxnSp>
      <p:pic>
        <p:nvPicPr>
          <p:cNvPr id="175" name="Google Shape;175;g8b08965eae_2_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729150" y="135650"/>
            <a:ext cx="1213375" cy="1247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76" name="Google Shape;176;g8b08965eae_2_6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529751" y="5215650"/>
            <a:ext cx="1502401" cy="1502401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g8b08965eae_2_68"/>
          <p:cNvSpPr txBox="1"/>
          <p:nvPr/>
        </p:nvSpPr>
        <p:spPr>
          <a:xfrm>
            <a:off x="6615250" y="6099350"/>
            <a:ext cx="3864000" cy="50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Calibri"/>
                <a:ea typeface="Calibri"/>
                <a:cs typeface="Calibri"/>
                <a:sym typeface="Calibri"/>
              </a:rPr>
              <a:t>Full recommendations @ https://tinyurl.com/mapforbats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459</Words>
  <Application>Microsoft Macintosh PowerPoint</Application>
  <PresentationFormat>Widescreen</PresentationFormat>
  <Paragraphs>85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Tigga</dc:creator>
  <cp:lastModifiedBy>Winifred F Frick, Ph.D.</cp:lastModifiedBy>
  <cp:revision>1</cp:revision>
  <dcterms:created xsi:type="dcterms:W3CDTF">2020-06-07T17:47:40Z</dcterms:created>
  <dcterms:modified xsi:type="dcterms:W3CDTF">2020-07-14T13:57:51Z</dcterms:modified>
</cp:coreProperties>
</file>